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5" r:id="rId4"/>
    <p:sldId id="276" r:id="rId5"/>
    <p:sldId id="257" r:id="rId6"/>
    <p:sldId id="258" r:id="rId7"/>
    <p:sldId id="260" r:id="rId8"/>
    <p:sldId id="259" r:id="rId9"/>
    <p:sldId id="262" r:id="rId10"/>
    <p:sldId id="277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7A7A"/>
    <a:srgbClr val="E3D1D1"/>
    <a:srgbClr val="617C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E2A4EE-7C2F-4B73-A9D8-213D077D1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8D4FD47-8402-4261-93E5-891DF9F4E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E7E8CCF-FF0D-4BCA-83C4-CE28345D0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3D585-B691-4644-B9D2-E9B44ABAE020}" type="datetimeFigureOut">
              <a:rPr lang="it-IT" smtClean="0"/>
              <a:t>10/02/2021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0B95DF3-2F91-4116-B28F-B344FB5F1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A3FF61-2672-4CB7-BAF6-0DA396F6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32D02-0A71-42E3-9139-1447AA086A4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018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A4A68E-1F4B-4AED-923A-DB907A884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7BE7DAF-37DA-482E-BA06-023AC3C04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AAFC354-D302-4620-99D3-5B1F95416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3D585-B691-4644-B9D2-E9B44ABAE020}" type="datetimeFigureOut">
              <a:rPr lang="it-IT" smtClean="0"/>
              <a:t>10/02/2021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8BE6B3-1845-4042-B083-FC332AD02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D51C70-D230-4846-8625-920F50D3E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32D02-0A71-42E3-9139-1447AA086A4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1590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42E299BF-CB5D-4FF1-A8AB-AE280042E4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70B9C90-C1BB-41CA-9938-57E503850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782A690-199C-40E6-9F54-3D6ECDD32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3D585-B691-4644-B9D2-E9B44ABAE020}" type="datetimeFigureOut">
              <a:rPr lang="it-IT" smtClean="0"/>
              <a:t>10/02/2021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6EFD82D-59E4-461B-96BD-C1345306B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3B077CF-2EC6-434F-82E2-E18F86B4F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32D02-0A71-42E3-9139-1447AA086A4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3727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A3209F-AF19-4F8C-9720-094A34BE1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7E7992-903A-40AF-9E9D-8A5FFC4EF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B89A9C7-0949-4396-9F07-9F7C02AC1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3D585-B691-4644-B9D2-E9B44ABAE020}" type="datetimeFigureOut">
              <a:rPr lang="it-IT" smtClean="0"/>
              <a:t>10/02/2021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D989589-7CF5-4586-9B27-D0568D371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3B647C2-42B1-4787-830A-9C0E8CAE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32D02-0A71-42E3-9139-1447AA086A4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113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6ABFB5-C2AE-4C93-B8D0-91BFA94D9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159AB54-9491-4B47-9EBF-7018BDB11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8031928-7831-4BE8-AF1F-62C9E9669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3D585-B691-4644-B9D2-E9B44ABAE020}" type="datetimeFigureOut">
              <a:rPr lang="it-IT" smtClean="0"/>
              <a:t>10/02/2021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D84A93-4426-4AEC-8CC5-F88B7DD81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6BEB385-8A8C-4806-983C-6CA5F985B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32D02-0A71-42E3-9139-1447AA086A4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7043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FABF97-6C94-4324-B430-45272F142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E6F333-33FF-422C-8B61-D07949D88E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54DB534-C05C-4082-8C23-1B82FDC37C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83FC403-F4FA-4743-A81D-13C4E3AD8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3D585-B691-4644-B9D2-E9B44ABAE020}" type="datetimeFigureOut">
              <a:rPr lang="it-IT" smtClean="0"/>
              <a:t>10/02/2021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F24822A-D504-4356-B70F-D926D495C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E13F1EB-BEC1-45CC-A2B6-09FDF3428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32D02-0A71-42E3-9139-1447AA086A4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1849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95B32D-3EC4-430B-8CBA-547FF3FD0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6DE73EF-B90A-4F16-BB6B-D030EE269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079179F-2A55-42A6-8F3D-8CD5A8C36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E029529-3649-4DE7-9DBA-80979FC52E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D3FDF22-3310-40AB-B8D7-432D15D33A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38DEE2B-750B-41D0-96E3-78A743379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3D585-B691-4644-B9D2-E9B44ABAE020}" type="datetimeFigureOut">
              <a:rPr lang="it-IT" smtClean="0"/>
              <a:t>10/02/2021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A4F2BE9-80C5-4717-8EA2-9F695971E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9B41DBA-778F-4B3E-B472-2827B1F04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32D02-0A71-42E3-9139-1447AA086A4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6000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BC48B2-0262-465C-A810-A69A96481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56B77F2-48BF-41A3-B614-78413209C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3D585-B691-4644-B9D2-E9B44ABAE020}" type="datetimeFigureOut">
              <a:rPr lang="it-IT" smtClean="0"/>
              <a:t>10/02/2021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2232497-9CEF-439A-9C70-CD0ED4207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2C055E8-ED71-415F-B695-C0D363D35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32D02-0A71-42E3-9139-1447AA086A4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6780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7CA3FC9-771A-441C-8DC1-7D630FE8A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3D585-B691-4644-B9D2-E9B44ABAE020}" type="datetimeFigureOut">
              <a:rPr lang="it-IT" smtClean="0"/>
              <a:t>10/02/2021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22C5A0E-5633-4712-9B07-FBB475729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1099FEC-5E17-411D-BB70-E873BE3FB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32D02-0A71-42E3-9139-1447AA086A4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9479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A9DA20-6184-4C72-ADAD-C57CC2EC7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946076-FFF3-4637-A0D4-C8D40D744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7086626-B067-47EA-9FB9-4F9CA7937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2710190-2DCE-40FC-A0AF-2E942391C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3D585-B691-4644-B9D2-E9B44ABAE020}" type="datetimeFigureOut">
              <a:rPr lang="it-IT" smtClean="0"/>
              <a:t>10/02/2021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EEC5423-1AE1-4C9C-927E-905F86DF2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60FC5AE-4E5D-46A0-9E89-594D82EAE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32D02-0A71-42E3-9139-1447AA086A4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5061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8A6F86-7802-4D6B-BCF0-FB7E8FF8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C2D02BC-C333-475E-8CBA-FB7584FB59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6C46E71-DF8A-4A74-BA5F-C36A4327E4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301ED9E-9C1D-4683-8178-7CA43B1B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3D585-B691-4644-B9D2-E9B44ABAE020}" type="datetimeFigureOut">
              <a:rPr lang="it-IT" smtClean="0"/>
              <a:t>10/02/2021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B9DB698-DCBE-45F4-8DC0-0ECE2A6A9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A0631BE-7A3A-418F-A7EB-3E97CCC21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32D02-0A71-42E3-9139-1447AA086A4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97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1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11A3590-BE11-4BF3-A5D5-EC458853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539B95D-278A-458D-AB49-DE50C0683C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D1C3174-05E9-418D-841B-A0E822BE11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83D585-B691-4644-B9D2-E9B44ABAE020}" type="datetimeFigureOut">
              <a:rPr lang="it-IT" smtClean="0"/>
              <a:t>10/02/2021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8889873-F2D7-47AA-BCCB-58A314580C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4A0984C-8A82-40B5-AB75-11A0B75DFA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32D02-0A71-42E3-9139-1447AA086A4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2105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45949FA6-78E7-4D4F-8D98-160D3625E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128" y="355107"/>
            <a:ext cx="4837743" cy="4945126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2AB54B0D-7502-44CC-B55A-5E9EB334D0D2}"/>
              </a:ext>
            </a:extLst>
          </p:cNvPr>
          <p:cNvSpPr/>
          <p:nvPr/>
        </p:nvSpPr>
        <p:spPr>
          <a:xfrm>
            <a:off x="1745201" y="5935451"/>
            <a:ext cx="8701598" cy="567442"/>
          </a:xfrm>
          <a:prstGeom prst="rect">
            <a:avLst/>
          </a:prstGeom>
          <a:solidFill>
            <a:srgbClr val="E3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pc="300" dirty="0">
                <a:latin typeface="Arial Nova Cond" panose="020B0506020202020204" pitchFamily="34" charset="0"/>
              </a:rPr>
              <a:t>Progetto Applicazioni Web e Cloud: Amrita Lal e Danilo Personeni</a:t>
            </a:r>
          </a:p>
        </p:txBody>
      </p:sp>
    </p:spTree>
    <p:extLst>
      <p:ext uri="{BB962C8B-B14F-4D97-AF65-F5344CB8AC3E}">
        <p14:creationId xmlns:p14="http://schemas.microsoft.com/office/powerpoint/2010/main" val="2569235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BEC09846-7F47-4444-A689-22BE309306AA}"/>
              </a:ext>
            </a:extLst>
          </p:cNvPr>
          <p:cNvSpPr/>
          <p:nvPr/>
        </p:nvSpPr>
        <p:spPr>
          <a:xfrm>
            <a:off x="5160145" y="559292"/>
            <a:ext cx="1871709" cy="514905"/>
          </a:xfrm>
          <a:prstGeom prst="rect">
            <a:avLst/>
          </a:prstGeom>
          <a:solidFill>
            <a:srgbClr val="E3D1D1"/>
          </a:solidFill>
          <a:ln>
            <a:solidFill>
              <a:srgbClr val="AE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 Nova Cond Light" panose="020B0306020202020204" pitchFamily="34" charset="0"/>
              </a:rPr>
              <a:t>RistoProfilo</a:t>
            </a:r>
          </a:p>
        </p:txBody>
      </p:sp>
      <p:pic>
        <p:nvPicPr>
          <p:cNvPr id="8" name="Immagine 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8BE6DF04-F93D-4F93-8B16-509BCF3CF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859" y="4466862"/>
            <a:ext cx="4206605" cy="1958510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F69B4A05-BDDF-4765-9B7E-11AD49C13BF7}"/>
              </a:ext>
            </a:extLst>
          </p:cNvPr>
          <p:cNvSpPr/>
          <p:nvPr/>
        </p:nvSpPr>
        <p:spPr>
          <a:xfrm>
            <a:off x="7393797" y="1313895"/>
            <a:ext cx="3188386" cy="14547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latin typeface="Arial Nova Cond Light" panose="020B0306020202020204" pitchFamily="34" charset="0"/>
              </a:rPr>
              <a:t>Il ristoratore ha la possibilità di aggiungere al menù un piatto a sua scelta il quale verrà aggiunto ai piatti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FC8D13A-DC9B-44E5-AE6C-28ACC16C6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36" y="1313895"/>
            <a:ext cx="4587223" cy="5111477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015B08E9-E55A-435A-87ED-9772F590CE09}"/>
              </a:ext>
            </a:extLst>
          </p:cNvPr>
          <p:cNvCxnSpPr/>
          <p:nvPr/>
        </p:nvCxnSpPr>
        <p:spPr>
          <a:xfrm>
            <a:off x="9106449" y="2920754"/>
            <a:ext cx="0" cy="824592"/>
          </a:xfrm>
          <a:prstGeom prst="straightConnector1">
            <a:avLst/>
          </a:prstGeom>
          <a:ln>
            <a:solidFill>
              <a:srgbClr val="AE7A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430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BEC09846-7F47-4444-A689-22BE309306AA}"/>
              </a:ext>
            </a:extLst>
          </p:cNvPr>
          <p:cNvSpPr/>
          <p:nvPr/>
        </p:nvSpPr>
        <p:spPr>
          <a:xfrm>
            <a:off x="5310144" y="432844"/>
            <a:ext cx="1871709" cy="514905"/>
          </a:xfrm>
          <a:prstGeom prst="rect">
            <a:avLst/>
          </a:prstGeom>
          <a:solidFill>
            <a:srgbClr val="E3D1D1"/>
          </a:solidFill>
          <a:ln>
            <a:solidFill>
              <a:srgbClr val="AE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 Nova Cond Light" panose="020B0306020202020204" pitchFamily="34" charset="0"/>
              </a:rPr>
              <a:t>RistoProfilo</a:t>
            </a:r>
          </a:p>
        </p:txBody>
      </p:sp>
      <p:pic>
        <p:nvPicPr>
          <p:cNvPr id="8" name="Immagine 7" descr="Immagine che contiene testo, cibo, piatto, pizza&#10;&#10;Descrizione generata automaticamente">
            <a:extLst>
              <a:ext uri="{FF2B5EF4-FFF2-40B4-BE49-F238E27FC236}">
                <a16:creationId xmlns:a16="http://schemas.microsoft.com/office/drawing/2014/main" id="{E579D88C-4958-4491-ABEC-8D029F09D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69" y="3142973"/>
            <a:ext cx="9836661" cy="3050128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B791130B-029F-4EB4-A4A1-227A8B4D8CC1}"/>
              </a:ext>
            </a:extLst>
          </p:cNvPr>
          <p:cNvSpPr/>
          <p:nvPr/>
        </p:nvSpPr>
        <p:spPr>
          <a:xfrm>
            <a:off x="1177668" y="1313895"/>
            <a:ext cx="9836661" cy="14547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latin typeface="Arial Nova Cond Light" panose="020B0306020202020204" pitchFamily="34" charset="0"/>
              </a:rPr>
              <a:t>Il ristoratore, oltre a scegliere un piatto a sua scelta, ha la possibilità di aggiungere i piatti da una lista comune di piatti</a:t>
            </a:r>
          </a:p>
        </p:txBody>
      </p:sp>
    </p:spTree>
    <p:extLst>
      <p:ext uri="{BB962C8B-B14F-4D97-AF65-F5344CB8AC3E}">
        <p14:creationId xmlns:p14="http://schemas.microsoft.com/office/powerpoint/2010/main" val="1782897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BEC09846-7F47-4444-A689-22BE309306AA}"/>
              </a:ext>
            </a:extLst>
          </p:cNvPr>
          <p:cNvSpPr/>
          <p:nvPr/>
        </p:nvSpPr>
        <p:spPr>
          <a:xfrm>
            <a:off x="5310144" y="432844"/>
            <a:ext cx="1871709" cy="514905"/>
          </a:xfrm>
          <a:prstGeom prst="rect">
            <a:avLst/>
          </a:prstGeom>
          <a:solidFill>
            <a:srgbClr val="E3D1D1"/>
          </a:solidFill>
          <a:ln>
            <a:solidFill>
              <a:srgbClr val="AE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 Nova Cond Light" panose="020B0306020202020204" pitchFamily="34" charset="0"/>
              </a:rPr>
              <a:t>RistoProfilo</a:t>
            </a:r>
          </a:p>
        </p:txBody>
      </p:sp>
      <p:pic>
        <p:nvPicPr>
          <p:cNvPr id="10" name="Immagine 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041BA252-AC98-47D8-A684-C25CD27B9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00" y="1313893"/>
            <a:ext cx="6693053" cy="4740051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578F0FA2-AF61-437B-84DA-C06C60A03E69}"/>
              </a:ext>
            </a:extLst>
          </p:cNvPr>
          <p:cNvSpPr/>
          <p:nvPr/>
        </p:nvSpPr>
        <p:spPr>
          <a:xfrm>
            <a:off x="7639438" y="1380164"/>
            <a:ext cx="4150109" cy="44122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latin typeface="Arial Nova Cond Light" panose="020B0306020202020204" pitchFamily="34" charset="0"/>
              </a:rPr>
              <a:t>Tutti i prodotti scelti dal ristoratore, sia quelli a scelta, che presi dalla lista comune, saranno presenti nella lista «I tuoi piatti»</a:t>
            </a:r>
          </a:p>
        </p:txBody>
      </p:sp>
    </p:spTree>
    <p:extLst>
      <p:ext uri="{BB962C8B-B14F-4D97-AF65-F5344CB8AC3E}">
        <p14:creationId xmlns:p14="http://schemas.microsoft.com/office/powerpoint/2010/main" val="3459433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9746F70-97F5-4133-A341-13898F786688}"/>
              </a:ext>
            </a:extLst>
          </p:cNvPr>
          <p:cNvSpPr/>
          <p:nvPr/>
        </p:nvSpPr>
        <p:spPr>
          <a:xfrm>
            <a:off x="5310144" y="432844"/>
            <a:ext cx="1871709" cy="514905"/>
          </a:xfrm>
          <a:prstGeom prst="rect">
            <a:avLst/>
          </a:prstGeom>
          <a:solidFill>
            <a:srgbClr val="E3D1D1"/>
          </a:solidFill>
          <a:ln>
            <a:solidFill>
              <a:srgbClr val="AE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 Nova Cond Light" panose="020B0306020202020204" pitchFamily="34" charset="0"/>
              </a:rPr>
              <a:t>Ristoranti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9F804BA-0B98-4D79-AE4F-949D7C9682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" r="916"/>
          <a:stretch/>
        </p:blipFill>
        <p:spPr>
          <a:xfrm>
            <a:off x="2348144" y="1992242"/>
            <a:ext cx="7572652" cy="4352525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3C65D875-A839-4B6D-A57D-9035333CC98A}"/>
              </a:ext>
            </a:extLst>
          </p:cNvPr>
          <p:cNvSpPr/>
          <p:nvPr/>
        </p:nvSpPr>
        <p:spPr>
          <a:xfrm>
            <a:off x="1686757" y="1313895"/>
            <a:ext cx="8895426" cy="5149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latin typeface="Arial Nova Cond Light" panose="020B0306020202020204" pitchFamily="34" charset="0"/>
              </a:rPr>
              <a:t>Dall’ index è possibile aprire la lista dei ristoranti e anche quelli nuovi che abbiamo aggiunto</a:t>
            </a:r>
          </a:p>
        </p:txBody>
      </p:sp>
    </p:spTree>
    <p:extLst>
      <p:ext uri="{BB962C8B-B14F-4D97-AF65-F5344CB8AC3E}">
        <p14:creationId xmlns:p14="http://schemas.microsoft.com/office/powerpoint/2010/main" val="465333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9746F70-97F5-4133-A341-13898F786688}"/>
              </a:ext>
            </a:extLst>
          </p:cNvPr>
          <p:cNvSpPr/>
          <p:nvPr/>
        </p:nvSpPr>
        <p:spPr>
          <a:xfrm>
            <a:off x="5310144" y="432844"/>
            <a:ext cx="1871709" cy="514905"/>
          </a:xfrm>
          <a:prstGeom prst="rect">
            <a:avLst/>
          </a:prstGeom>
          <a:solidFill>
            <a:srgbClr val="E3D1D1"/>
          </a:solidFill>
          <a:ln>
            <a:solidFill>
              <a:srgbClr val="AE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 Nova Cond Light" panose="020B0306020202020204" pitchFamily="34" charset="0"/>
              </a:rPr>
              <a:t>Plates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8FF409B-8BAF-4830-964F-31B8A18E54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"/>
          <a:stretch/>
        </p:blipFill>
        <p:spPr>
          <a:xfrm>
            <a:off x="1367170" y="3077994"/>
            <a:ext cx="9727568" cy="660014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3D2DE34C-534E-42D4-BA2E-85264FAEC7C3}"/>
              </a:ext>
            </a:extLst>
          </p:cNvPr>
          <p:cNvSpPr/>
          <p:nvPr/>
        </p:nvSpPr>
        <p:spPr>
          <a:xfrm>
            <a:off x="1097260" y="1313895"/>
            <a:ext cx="9997477" cy="14547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latin typeface="Arial Nova Cond Light" panose="020B0306020202020204" pitchFamily="34" charset="0"/>
              </a:rPr>
              <a:t>Una volta scelto il ristorante, l’ utente ha la possibilità di scegliere il piatto in base alla tipologia, </a:t>
            </a:r>
          </a:p>
          <a:p>
            <a:pPr algn="ctr"/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latin typeface="Arial Nova Cond Light" panose="020B0306020202020204" pitchFamily="34" charset="0"/>
              </a:rPr>
              <a:t>al prezzo o attraverso una ricerca</a:t>
            </a:r>
          </a:p>
        </p:txBody>
      </p:sp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88ED0BAC-456E-4B9A-A316-544B6E68E0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" r="3447"/>
          <a:stretch/>
        </p:blipFill>
        <p:spPr>
          <a:xfrm>
            <a:off x="2831977" y="3738008"/>
            <a:ext cx="1251752" cy="1988992"/>
          </a:xfrm>
          <a:prstGeom prst="rect">
            <a:avLst/>
          </a:prstGeom>
        </p:spPr>
      </p:pic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9ECE8E99-B148-42BD-9B07-6C191E0D57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3" r="2830"/>
          <a:stretch/>
        </p:blipFill>
        <p:spPr>
          <a:xfrm>
            <a:off x="1367170" y="3738008"/>
            <a:ext cx="1464807" cy="180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769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9746F70-97F5-4133-A341-13898F786688}"/>
              </a:ext>
            </a:extLst>
          </p:cNvPr>
          <p:cNvSpPr/>
          <p:nvPr/>
        </p:nvSpPr>
        <p:spPr>
          <a:xfrm>
            <a:off x="5310144" y="432844"/>
            <a:ext cx="1871709" cy="514905"/>
          </a:xfrm>
          <a:prstGeom prst="rect">
            <a:avLst/>
          </a:prstGeom>
          <a:solidFill>
            <a:srgbClr val="E3D1D1"/>
          </a:solidFill>
          <a:ln>
            <a:solidFill>
              <a:srgbClr val="AE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 Nova Cond Light" panose="020B0306020202020204" pitchFamily="34" charset="0"/>
              </a:rPr>
              <a:t>Plates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CDFA58B-E42D-4D75-8D5C-D1DB455DB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928" y="2772951"/>
            <a:ext cx="2743438" cy="3200677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B515541C-F7F8-42DD-A8C2-BA59EB9CD0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34" y="3332192"/>
            <a:ext cx="6740471" cy="264143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86C1F659-3A87-4B48-B837-EBA865E50EB8}"/>
              </a:ext>
            </a:extLst>
          </p:cNvPr>
          <p:cNvSpPr/>
          <p:nvPr/>
        </p:nvSpPr>
        <p:spPr>
          <a:xfrm>
            <a:off x="1097260" y="1313895"/>
            <a:ext cx="9997477" cy="14547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latin typeface="Arial Nova Cond Light" panose="020B0306020202020204" pitchFamily="34" charset="0"/>
              </a:rPr>
              <a:t>L’ utente può scegliere i piatti disponibili e aggiungerli a carrello</a:t>
            </a:r>
          </a:p>
        </p:txBody>
      </p:sp>
      <p:cxnSp>
        <p:nvCxnSpPr>
          <p:cNvPr id="10" name="Connettore a gomito 9">
            <a:extLst>
              <a:ext uri="{FF2B5EF4-FFF2-40B4-BE49-F238E27FC236}">
                <a16:creationId xmlns:a16="http://schemas.microsoft.com/office/drawing/2014/main" id="{CAB2F844-0A8A-4B0B-99BF-825976EBE9A8}"/>
              </a:ext>
            </a:extLst>
          </p:cNvPr>
          <p:cNvCxnSpPr>
            <a:cxnSpLocks/>
          </p:cNvCxnSpPr>
          <p:nvPr/>
        </p:nvCxnSpPr>
        <p:spPr>
          <a:xfrm>
            <a:off x="8833282" y="2041864"/>
            <a:ext cx="1189607" cy="399495"/>
          </a:xfrm>
          <a:prstGeom prst="bentConnector3">
            <a:avLst>
              <a:gd name="adj1" fmla="val 100746"/>
            </a:avLst>
          </a:prstGeom>
          <a:ln>
            <a:solidFill>
              <a:srgbClr val="AE7A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121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9746F70-97F5-4133-A341-13898F786688}"/>
              </a:ext>
            </a:extLst>
          </p:cNvPr>
          <p:cNvSpPr/>
          <p:nvPr/>
        </p:nvSpPr>
        <p:spPr>
          <a:xfrm>
            <a:off x="5310142" y="450599"/>
            <a:ext cx="1871709" cy="514905"/>
          </a:xfrm>
          <a:prstGeom prst="rect">
            <a:avLst/>
          </a:prstGeom>
          <a:solidFill>
            <a:srgbClr val="E3D1D1"/>
          </a:solidFill>
          <a:ln>
            <a:solidFill>
              <a:srgbClr val="AE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 Nova Cond Light" panose="020B0306020202020204" pitchFamily="34" charset="0"/>
              </a:rPr>
              <a:t>LogUtente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913B257-08A6-43D2-95F9-613FA6B2F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851" y="1917577"/>
            <a:ext cx="3391759" cy="3328949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AB4E1DE-4884-4AE4-984C-301B5ADF5172}"/>
              </a:ext>
            </a:extLst>
          </p:cNvPr>
          <p:cNvSpPr/>
          <p:nvPr/>
        </p:nvSpPr>
        <p:spPr>
          <a:xfrm>
            <a:off x="1763085" y="2563427"/>
            <a:ext cx="3296917" cy="17311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latin typeface="Arial Nova Cond Light" panose="020B0306020202020204" pitchFamily="34" charset="0"/>
              </a:rPr>
              <a:t>Una volta scelti i prodotti da acquistare, all’ utente verrà richiesto di effettuare l’accesso</a:t>
            </a:r>
          </a:p>
        </p:txBody>
      </p:sp>
    </p:spTree>
    <p:extLst>
      <p:ext uri="{BB962C8B-B14F-4D97-AF65-F5344CB8AC3E}">
        <p14:creationId xmlns:p14="http://schemas.microsoft.com/office/powerpoint/2010/main" val="3520374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9746F70-97F5-4133-A341-13898F786688}"/>
              </a:ext>
            </a:extLst>
          </p:cNvPr>
          <p:cNvSpPr/>
          <p:nvPr/>
        </p:nvSpPr>
        <p:spPr>
          <a:xfrm>
            <a:off x="5160144" y="441721"/>
            <a:ext cx="1871709" cy="514905"/>
          </a:xfrm>
          <a:prstGeom prst="rect">
            <a:avLst/>
          </a:prstGeom>
          <a:solidFill>
            <a:srgbClr val="E3D1D1"/>
          </a:solidFill>
          <a:ln>
            <a:solidFill>
              <a:srgbClr val="AE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 Nova Cond Light" panose="020B0306020202020204" pitchFamily="34" charset="0"/>
              </a:rPr>
              <a:t>Acquista</a:t>
            </a:r>
          </a:p>
        </p:txBody>
      </p:sp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0CC2FA08-A467-43A9-BB9E-56E42DE58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768" y="2558933"/>
            <a:ext cx="9144459" cy="3480157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ECD795A6-3EA2-4958-A121-04D1608FDE3A}"/>
              </a:ext>
            </a:extLst>
          </p:cNvPr>
          <p:cNvSpPr/>
          <p:nvPr/>
        </p:nvSpPr>
        <p:spPr>
          <a:xfrm>
            <a:off x="1097260" y="1313895"/>
            <a:ext cx="9997477" cy="14547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latin typeface="Arial Nova Cond Light" panose="020B0306020202020204" pitchFamily="34" charset="0"/>
              </a:rPr>
              <a:t>All’ utente, dopo che effettua l’accesso, viene mostrato il carrello con la lista dei piatti con quantità, prezzo e modalità di pagamento e le possibili scelte di ritiro</a:t>
            </a:r>
          </a:p>
        </p:txBody>
      </p:sp>
    </p:spTree>
    <p:extLst>
      <p:ext uri="{BB962C8B-B14F-4D97-AF65-F5344CB8AC3E}">
        <p14:creationId xmlns:p14="http://schemas.microsoft.com/office/powerpoint/2010/main" val="2478121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9746F70-97F5-4133-A341-13898F786688}"/>
              </a:ext>
            </a:extLst>
          </p:cNvPr>
          <p:cNvSpPr/>
          <p:nvPr/>
        </p:nvSpPr>
        <p:spPr>
          <a:xfrm>
            <a:off x="5310142" y="505750"/>
            <a:ext cx="1871709" cy="514905"/>
          </a:xfrm>
          <a:prstGeom prst="rect">
            <a:avLst/>
          </a:prstGeom>
          <a:solidFill>
            <a:srgbClr val="E3D1D1"/>
          </a:solidFill>
          <a:ln>
            <a:solidFill>
              <a:srgbClr val="AE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 Nova Cond Light" panose="020B0306020202020204" pitchFamily="34" charset="0"/>
              </a:rPr>
              <a:t>Acquista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2230601C-ABD5-463D-AC66-47C0380AD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558" y="4219112"/>
            <a:ext cx="2941575" cy="883997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0FC84091-587A-496F-839F-65803D32B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453" y="1483463"/>
            <a:ext cx="3795089" cy="967824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FFDB37A2-D6EE-4864-BC28-A26DEBEEA5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82" y="4215595"/>
            <a:ext cx="2941575" cy="823031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351565CB-0EF2-46BB-9899-AF346B185579}"/>
              </a:ext>
            </a:extLst>
          </p:cNvPr>
          <p:cNvSpPr/>
          <p:nvPr/>
        </p:nvSpPr>
        <p:spPr>
          <a:xfrm>
            <a:off x="3395403" y="2314033"/>
            <a:ext cx="5401194" cy="887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latin typeface="Arial Nova Cond Light" panose="020B0306020202020204" pitchFamily="34" charset="0"/>
              </a:rPr>
              <a:t>L’ utente potrà scegliere se ritirare i prodotti in due modi:</a:t>
            </a:r>
          </a:p>
        </p:txBody>
      </p:sp>
      <p:cxnSp>
        <p:nvCxnSpPr>
          <p:cNvPr id="12" name="Connettore a gomito 11">
            <a:extLst>
              <a:ext uri="{FF2B5EF4-FFF2-40B4-BE49-F238E27FC236}">
                <a16:creationId xmlns:a16="http://schemas.microsoft.com/office/drawing/2014/main" id="{C7746D9B-38C8-4A4B-AB86-9DABF2F93AD0}"/>
              </a:ext>
            </a:extLst>
          </p:cNvPr>
          <p:cNvCxnSpPr/>
          <p:nvPr/>
        </p:nvCxnSpPr>
        <p:spPr>
          <a:xfrm rot="10800000" flipV="1">
            <a:off x="2734323" y="3428999"/>
            <a:ext cx="2894121" cy="352887"/>
          </a:xfrm>
          <a:prstGeom prst="bentConnector3">
            <a:avLst>
              <a:gd name="adj1" fmla="val 100000"/>
            </a:avLst>
          </a:prstGeom>
          <a:ln>
            <a:solidFill>
              <a:srgbClr val="AE7A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a gomito 12">
            <a:extLst>
              <a:ext uri="{FF2B5EF4-FFF2-40B4-BE49-F238E27FC236}">
                <a16:creationId xmlns:a16="http://schemas.microsoft.com/office/drawing/2014/main" id="{C483487D-1410-4A10-B21C-7DD0385788D4}"/>
              </a:ext>
            </a:extLst>
          </p:cNvPr>
          <p:cNvCxnSpPr>
            <a:cxnSpLocks/>
          </p:cNvCxnSpPr>
          <p:nvPr/>
        </p:nvCxnSpPr>
        <p:spPr>
          <a:xfrm>
            <a:off x="6384527" y="3437957"/>
            <a:ext cx="2661819" cy="200488"/>
          </a:xfrm>
          <a:prstGeom prst="bentConnector3">
            <a:avLst>
              <a:gd name="adj1" fmla="val 100028"/>
            </a:avLst>
          </a:prstGeom>
          <a:ln>
            <a:solidFill>
              <a:srgbClr val="AE7A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tangolo 16">
            <a:extLst>
              <a:ext uri="{FF2B5EF4-FFF2-40B4-BE49-F238E27FC236}">
                <a16:creationId xmlns:a16="http://schemas.microsoft.com/office/drawing/2014/main" id="{73A4AB56-A09B-4191-9374-C107875CF61D}"/>
              </a:ext>
            </a:extLst>
          </p:cNvPr>
          <p:cNvSpPr/>
          <p:nvPr/>
        </p:nvSpPr>
        <p:spPr>
          <a:xfrm>
            <a:off x="7025042" y="5374537"/>
            <a:ext cx="4042605" cy="887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latin typeface="Arial Nova Cond Light" panose="020B0306020202020204" pitchFamily="34" charset="0"/>
              </a:rPr>
              <a:t>Scegliendo la consegna a domicilio si visualizza il costo della consegna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9CAF9521-22BC-4B94-9AF7-0B3B246CC5DB}"/>
              </a:ext>
            </a:extLst>
          </p:cNvPr>
          <p:cNvSpPr/>
          <p:nvPr/>
        </p:nvSpPr>
        <p:spPr>
          <a:xfrm>
            <a:off x="708766" y="5333853"/>
            <a:ext cx="4042605" cy="887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latin typeface="Arial Nova Cond Light" panose="020B0306020202020204" pitchFamily="34" charset="0"/>
              </a:rPr>
              <a:t>Scegliendo di ritirare i prodotti dal ristorante, si mostra l’orario di ritiro</a:t>
            </a:r>
          </a:p>
        </p:txBody>
      </p:sp>
    </p:spTree>
    <p:extLst>
      <p:ext uri="{BB962C8B-B14F-4D97-AF65-F5344CB8AC3E}">
        <p14:creationId xmlns:p14="http://schemas.microsoft.com/office/powerpoint/2010/main" val="1509244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9746F70-97F5-4133-A341-13898F786688}"/>
              </a:ext>
            </a:extLst>
          </p:cNvPr>
          <p:cNvSpPr/>
          <p:nvPr/>
        </p:nvSpPr>
        <p:spPr>
          <a:xfrm>
            <a:off x="5160145" y="448438"/>
            <a:ext cx="1871709" cy="514905"/>
          </a:xfrm>
          <a:prstGeom prst="rect">
            <a:avLst/>
          </a:prstGeom>
          <a:solidFill>
            <a:srgbClr val="E3D1D1"/>
          </a:solidFill>
          <a:ln>
            <a:solidFill>
              <a:srgbClr val="AE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 Nova Cond Light" panose="020B0306020202020204" pitchFamily="34" charset="0"/>
              </a:rPr>
              <a:t>Successo</a:t>
            </a:r>
          </a:p>
        </p:txBody>
      </p:sp>
      <p:pic>
        <p:nvPicPr>
          <p:cNvPr id="4" name="Immagine 3" descr="Immagine che contiene testo, bigliettodavisita, screenshot, busta&#10;&#10;Descrizione generata automaticamente">
            <a:extLst>
              <a:ext uri="{FF2B5EF4-FFF2-40B4-BE49-F238E27FC236}">
                <a16:creationId xmlns:a16="http://schemas.microsoft.com/office/drawing/2014/main" id="{46821DC1-7570-47F3-B731-D62C706A5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191" y="1927095"/>
            <a:ext cx="6025616" cy="469337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8872ABDC-C35A-44FB-A78B-0FC25DCC66B4}"/>
              </a:ext>
            </a:extLst>
          </p:cNvPr>
          <p:cNvSpPr/>
          <p:nvPr/>
        </p:nvSpPr>
        <p:spPr>
          <a:xfrm>
            <a:off x="2838247" y="963343"/>
            <a:ext cx="6270560" cy="887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latin typeface="Arial Nova Cond Light" panose="020B0306020202020204" pitchFamily="34" charset="0"/>
              </a:rPr>
              <a:t>Una volta concluso l’ acquisto si potrà tornare all’Index o tornare ai piatti</a:t>
            </a:r>
          </a:p>
        </p:txBody>
      </p:sp>
    </p:spTree>
    <p:extLst>
      <p:ext uri="{BB962C8B-B14F-4D97-AF65-F5344CB8AC3E}">
        <p14:creationId xmlns:p14="http://schemas.microsoft.com/office/powerpoint/2010/main" val="360944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4CF1F980-879A-495D-9993-7CFFCA7E05F0}"/>
              </a:ext>
            </a:extLst>
          </p:cNvPr>
          <p:cNvSpPr txBox="1"/>
          <p:nvPr/>
        </p:nvSpPr>
        <p:spPr>
          <a:xfrm>
            <a:off x="405414" y="1954718"/>
            <a:ext cx="11381172" cy="2948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Il progetto simula il normale funzionamento di un sito web di ordinazione online di ristoranti. </a:t>
            </a:r>
            <a:br>
              <a:rPr lang="it-IT" sz="18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</a:br>
            <a:r>
              <a:rPr lang="it-IT" sz="18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Attraverso l’applicazione è possibile registrarsi e accedere sia come ristoratori che come clienti. </a:t>
            </a:r>
            <a:br>
              <a:rPr lang="it-IT" sz="18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</a:br>
            <a:r>
              <a:rPr lang="it-IT" sz="18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Le funzionalità per tipologia di utente sono differenti: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it-IT" sz="1800" dirty="0">
              <a:effectLst/>
              <a:latin typeface="Arial Nova Cond Light" panose="020B030602020202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Un </a:t>
            </a:r>
            <a:r>
              <a:rPr lang="it-IT" sz="1800" b="1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ristoratore</a:t>
            </a:r>
            <a:r>
              <a:rPr lang="it-IT" sz="18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può decidere il proprio menù in base a una lista di prodotti comune a più ristoranti, aggiungere un proprio piatto personalizzato, modificare le proprie informazioni  ed infine eliminare il proprio profilo.</a:t>
            </a:r>
          </a:p>
          <a:p>
            <a:pPr lvl="0">
              <a:lnSpc>
                <a:spcPct val="107000"/>
              </a:lnSpc>
            </a:pPr>
            <a:endParaRPr lang="it-IT" sz="1800" dirty="0">
              <a:effectLst/>
              <a:latin typeface="Arial Nova Cond Light" panose="020B030602020202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18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Un </a:t>
            </a:r>
            <a:r>
              <a:rPr lang="it-IT" sz="1800" b="1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cliente</a:t>
            </a:r>
            <a:r>
              <a:rPr lang="it-IT" sz="18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invece può anch’egli modificare le informazioni personali che lo riguardano, simulare un acquisto di prodotti presso un ristorante e selezionare il tipo di ritiro (presso il ristorante o tramite consegna a domicilio). </a:t>
            </a:r>
          </a:p>
        </p:txBody>
      </p:sp>
    </p:spTree>
    <p:extLst>
      <p:ext uri="{BB962C8B-B14F-4D97-AF65-F5344CB8AC3E}">
        <p14:creationId xmlns:p14="http://schemas.microsoft.com/office/powerpoint/2010/main" val="3828249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9746F70-97F5-4133-A341-13898F786688}"/>
              </a:ext>
            </a:extLst>
          </p:cNvPr>
          <p:cNvSpPr/>
          <p:nvPr/>
        </p:nvSpPr>
        <p:spPr>
          <a:xfrm>
            <a:off x="5160145" y="442738"/>
            <a:ext cx="1871709" cy="514905"/>
          </a:xfrm>
          <a:prstGeom prst="rect">
            <a:avLst/>
          </a:prstGeom>
          <a:solidFill>
            <a:srgbClr val="E3D1D1"/>
          </a:solidFill>
          <a:ln>
            <a:solidFill>
              <a:srgbClr val="AE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 Nova Cond Light" panose="020B0306020202020204" pitchFamily="34" charset="0"/>
              </a:rPr>
              <a:t>Ristoprofilo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76CE968-3831-4662-B924-45418A4F7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449" y="5820458"/>
            <a:ext cx="5170276" cy="71267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138BA6C-0B96-43DB-B110-7191020EA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602" y="1223641"/>
            <a:ext cx="5281970" cy="4410718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080E5224-9BEF-4D93-92C9-12692F3213D4}"/>
              </a:ext>
            </a:extLst>
          </p:cNvPr>
          <p:cNvSpPr/>
          <p:nvPr/>
        </p:nvSpPr>
        <p:spPr>
          <a:xfrm>
            <a:off x="790113" y="2985037"/>
            <a:ext cx="4042605" cy="887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latin typeface="Arial Nova Cond Light" panose="020B0306020202020204" pitchFamily="34" charset="0"/>
              </a:rPr>
              <a:t>Il ristoratore può modificare alcuni dei suoi dati oppure eliminare definitivamente il profilo</a:t>
            </a:r>
          </a:p>
        </p:txBody>
      </p:sp>
    </p:spTree>
    <p:extLst>
      <p:ext uri="{BB962C8B-B14F-4D97-AF65-F5344CB8AC3E}">
        <p14:creationId xmlns:p14="http://schemas.microsoft.com/office/powerpoint/2010/main" val="3069340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9746F70-97F5-4133-A341-13898F786688}"/>
              </a:ext>
            </a:extLst>
          </p:cNvPr>
          <p:cNvSpPr/>
          <p:nvPr/>
        </p:nvSpPr>
        <p:spPr>
          <a:xfrm>
            <a:off x="5160145" y="442738"/>
            <a:ext cx="1871709" cy="514905"/>
          </a:xfrm>
          <a:prstGeom prst="rect">
            <a:avLst/>
          </a:prstGeom>
          <a:solidFill>
            <a:srgbClr val="E3D1D1"/>
          </a:solidFill>
          <a:ln>
            <a:solidFill>
              <a:srgbClr val="AE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 Nova Cond Light" panose="020B0306020202020204" pitchFamily="34" charset="0"/>
              </a:rPr>
              <a:t>UtenteProfilo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EC6BB0B-8F4E-447B-952A-62985B278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579" y="5706408"/>
            <a:ext cx="5464838" cy="841842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07054150-77CA-4EE3-A021-B887E6DC9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640" y="2086249"/>
            <a:ext cx="3493977" cy="3079437"/>
          </a:xfrm>
          <a:prstGeom prst="rect">
            <a:avLst/>
          </a:prstGeom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EED9ABAB-DB2E-4380-97FE-89320447EB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78" y="2086252"/>
            <a:ext cx="3984814" cy="3079436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6A9ED363-D9C6-4EA2-BAC4-588E85395956}"/>
              </a:ext>
            </a:extLst>
          </p:cNvPr>
          <p:cNvSpPr/>
          <p:nvPr/>
        </p:nvSpPr>
        <p:spPr>
          <a:xfrm>
            <a:off x="2549291" y="1101564"/>
            <a:ext cx="7235455" cy="887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latin typeface="Arial Nova Cond Light" panose="020B0306020202020204" pitchFamily="34" charset="0"/>
              </a:rPr>
              <a:t>L’ utente può modificare alcuni dei suoi dati oppure eliminare definitivamente il profilo</a:t>
            </a:r>
          </a:p>
        </p:txBody>
      </p:sp>
    </p:spTree>
    <p:extLst>
      <p:ext uri="{BB962C8B-B14F-4D97-AF65-F5344CB8AC3E}">
        <p14:creationId xmlns:p14="http://schemas.microsoft.com/office/powerpoint/2010/main" val="3404683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4CF1F980-879A-495D-9993-7CFFCA7E05F0}"/>
              </a:ext>
            </a:extLst>
          </p:cNvPr>
          <p:cNvSpPr txBox="1"/>
          <p:nvPr/>
        </p:nvSpPr>
        <p:spPr>
          <a:xfrm>
            <a:off x="574090" y="1333280"/>
            <a:ext cx="11381172" cy="4365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Le tecnologie utilizzate sono state: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it-IT" sz="1800" dirty="0">
              <a:effectLst/>
              <a:latin typeface="Arial Nova Cond Light" panose="020B030602020202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18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HTML5 per la struttura delle pagine;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it-IT" sz="1800" dirty="0">
              <a:effectLst/>
              <a:latin typeface="Arial Nova Cond Light" panose="020B030602020202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18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CSS3 e Boostrap4 per la grafica e la rappresentazione (FontAwesome per importare le icone utilizzate);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it-IT" sz="1800" dirty="0">
              <a:effectLst/>
              <a:latin typeface="Arial Nova Cond Light" panose="020B030602020202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18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JavaScript per la gestione dati e per rendere dinamiche le pagine;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it-IT" sz="1800" dirty="0">
              <a:effectLst/>
              <a:latin typeface="Arial Nova Cond Light" panose="020B030602020202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18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JSON e il Web Storage del browser per la memorizzazione dei dati;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it-IT" sz="1800" dirty="0">
              <a:effectLst/>
              <a:latin typeface="Arial Nova Cond Light" panose="020B030602020202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1800" dirty="0"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MapboxJS per il calcolo della distanza tra due punti;</a:t>
            </a:r>
          </a:p>
        </p:txBody>
      </p:sp>
    </p:spTree>
    <p:extLst>
      <p:ext uri="{BB962C8B-B14F-4D97-AF65-F5344CB8AC3E}">
        <p14:creationId xmlns:p14="http://schemas.microsoft.com/office/powerpoint/2010/main" val="2096195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E2B0138C-FA69-4B7A-88D1-F50CADBD1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685" y="797414"/>
            <a:ext cx="1040462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livello implementativo per la gestione dei dati abbiamo utilizzato, tramite Javascript, le funzionalità degli oggetti JSON e del sessionStorage e localStorage.</a:t>
            </a:r>
            <a:b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Portiamo come esempio l’oggetto (key : value) JSON per il cliente, che avrà quindi questa struttura:</a:t>
            </a:r>
            <a:endParaRPr kumimoji="0" lang="it-IT" altLang="it-IT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Nova Cond Light" panose="020B0306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34" name="Immagine 1">
            <a:extLst>
              <a:ext uri="{FF2B5EF4-FFF2-40B4-BE49-F238E27FC236}">
                <a16:creationId xmlns:a16="http://schemas.microsoft.com/office/drawing/2014/main" id="{6567D4EA-94D1-4C62-96CB-0F4243102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95" y="2086453"/>
            <a:ext cx="3145129" cy="241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2">
            <a:extLst>
              <a:ext uri="{FF2B5EF4-FFF2-40B4-BE49-F238E27FC236}">
                <a16:creationId xmlns:a16="http://schemas.microsoft.com/office/drawing/2014/main" id="{56A7128A-335A-400D-A784-8F7D3E4A7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431" y="4860258"/>
            <a:ext cx="1013785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Le chiavi per gli utenti saranno sempre le stesse, cambieranno di conseguenza i valori. </a:t>
            </a:r>
            <a:b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</a:b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ova Cond Light" panose="020B0306020202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Tramite JavaScript si può manipolare l’oggetto cambiandone i valori data la chiave oppure aggiungendo una nuova proprietà imponendo sia chiave che valore.</a:t>
            </a:r>
            <a:endParaRPr kumimoji="0" lang="it-IT" altLang="it-IT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Nova Cond Light" panose="020B030602020202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470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9C82565-6A9B-48BB-B7F6-637A7B56E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633" y="253547"/>
            <a:ext cx="7236734" cy="635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108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cibo, diverso&#10;&#10;Descrizione generata automaticamente">
            <a:extLst>
              <a:ext uri="{FF2B5EF4-FFF2-40B4-BE49-F238E27FC236}">
                <a16:creationId xmlns:a16="http://schemas.microsoft.com/office/drawing/2014/main" id="{E6344233-A62B-4BB6-9061-C41E41AD6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71" y="1685258"/>
            <a:ext cx="10750858" cy="3309712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BEC09846-7F47-4444-A689-22BE309306AA}"/>
              </a:ext>
            </a:extLst>
          </p:cNvPr>
          <p:cNvSpPr/>
          <p:nvPr/>
        </p:nvSpPr>
        <p:spPr>
          <a:xfrm>
            <a:off x="720571" y="577048"/>
            <a:ext cx="1358283" cy="479394"/>
          </a:xfrm>
          <a:prstGeom prst="rect">
            <a:avLst/>
          </a:prstGeom>
          <a:solidFill>
            <a:srgbClr val="E3D1D1"/>
          </a:solidFill>
          <a:ln>
            <a:solidFill>
              <a:srgbClr val="AE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 Nova Cond Light" panose="020B0306020202020204" pitchFamily="34" charset="0"/>
              </a:rPr>
              <a:t>Index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9C89A9E7-110C-407A-B22D-D4E2C1206980}"/>
              </a:ext>
            </a:extLst>
          </p:cNvPr>
          <p:cNvSpPr/>
          <p:nvPr/>
        </p:nvSpPr>
        <p:spPr>
          <a:xfrm>
            <a:off x="4152529" y="591094"/>
            <a:ext cx="2562688" cy="479394"/>
          </a:xfrm>
          <a:prstGeom prst="rect">
            <a:avLst/>
          </a:prstGeom>
          <a:solidFill>
            <a:srgbClr val="E3D1D1"/>
          </a:solidFill>
          <a:ln>
            <a:solidFill>
              <a:srgbClr val="AE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 Nova Cond Light" panose="020B0306020202020204" pitchFamily="34" charset="0"/>
              </a:rPr>
              <a:t>REG: Utente/Ristoratore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EB107FB2-15CC-45B7-956E-56FDB5A82E6F}"/>
              </a:ext>
            </a:extLst>
          </p:cNvPr>
          <p:cNvSpPr/>
          <p:nvPr/>
        </p:nvSpPr>
        <p:spPr>
          <a:xfrm>
            <a:off x="8788893" y="591094"/>
            <a:ext cx="2682536" cy="479394"/>
          </a:xfrm>
          <a:prstGeom prst="rect">
            <a:avLst/>
          </a:prstGeom>
          <a:solidFill>
            <a:srgbClr val="E3D1D1"/>
          </a:solidFill>
          <a:ln>
            <a:solidFill>
              <a:srgbClr val="AE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 Nova Cond Light" panose="020B0306020202020204" pitchFamily="34" charset="0"/>
              </a:rPr>
              <a:t>Accesso: Utente/Ristoratore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600F364-3551-4793-ABFD-8105AB9F2B04}"/>
              </a:ext>
            </a:extLst>
          </p:cNvPr>
          <p:cNvSpPr/>
          <p:nvPr/>
        </p:nvSpPr>
        <p:spPr>
          <a:xfrm>
            <a:off x="720570" y="5476575"/>
            <a:ext cx="10750858" cy="398016"/>
          </a:xfrm>
          <a:prstGeom prst="rect">
            <a:avLst/>
          </a:prstGeom>
          <a:solidFill>
            <a:srgbClr val="E3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latin typeface="Arial Nova Cond Light" panose="020B0306020202020204" pitchFamily="34" charset="0"/>
              </a:rPr>
              <a:t>Attraverso l’ index è possibile accedere o registrarsi sia come utente che come ristoratore.</a:t>
            </a:r>
          </a:p>
        </p:txBody>
      </p:sp>
    </p:spTree>
    <p:extLst>
      <p:ext uri="{BB962C8B-B14F-4D97-AF65-F5344CB8AC3E}">
        <p14:creationId xmlns:p14="http://schemas.microsoft.com/office/powerpoint/2010/main" val="3244576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9C89A9E7-110C-407A-B22D-D4E2C1206980}"/>
              </a:ext>
            </a:extLst>
          </p:cNvPr>
          <p:cNvSpPr/>
          <p:nvPr/>
        </p:nvSpPr>
        <p:spPr>
          <a:xfrm>
            <a:off x="4814656" y="502317"/>
            <a:ext cx="2562688" cy="479394"/>
          </a:xfrm>
          <a:prstGeom prst="rect">
            <a:avLst/>
          </a:prstGeom>
          <a:solidFill>
            <a:srgbClr val="E3D1D1"/>
          </a:solidFill>
          <a:ln>
            <a:solidFill>
              <a:srgbClr val="AE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 Nova Cond Light" panose="020B0306020202020204" pitchFamily="34" charset="0"/>
              </a:rPr>
              <a:t>REG: Ristoratore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02E0F0B-C89C-4B83-AFF8-6CDA1ECBD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444" y="1331651"/>
            <a:ext cx="4125112" cy="4922668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BD349566-2EAC-4A71-96CE-542AB4F0F186}"/>
              </a:ext>
            </a:extLst>
          </p:cNvPr>
          <p:cNvSpPr/>
          <p:nvPr/>
        </p:nvSpPr>
        <p:spPr>
          <a:xfrm>
            <a:off x="622916" y="2900778"/>
            <a:ext cx="2431003" cy="1056443"/>
          </a:xfrm>
          <a:prstGeom prst="rect">
            <a:avLst/>
          </a:prstGeom>
          <a:solidFill>
            <a:srgbClr val="E3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latin typeface="Arial Nova Cond Light" panose="020B0306020202020204" pitchFamily="34" charset="0"/>
              </a:rPr>
              <a:t>Inserendo i propri dati, un ristoratore potrà registrarsi</a:t>
            </a:r>
          </a:p>
        </p:txBody>
      </p:sp>
    </p:spTree>
    <p:extLst>
      <p:ext uri="{BB962C8B-B14F-4D97-AF65-F5344CB8AC3E}">
        <p14:creationId xmlns:p14="http://schemas.microsoft.com/office/powerpoint/2010/main" val="3268864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BEC09846-7F47-4444-A689-22BE309306AA}"/>
              </a:ext>
            </a:extLst>
          </p:cNvPr>
          <p:cNvSpPr/>
          <p:nvPr/>
        </p:nvSpPr>
        <p:spPr>
          <a:xfrm>
            <a:off x="5160145" y="559292"/>
            <a:ext cx="1871709" cy="514905"/>
          </a:xfrm>
          <a:prstGeom prst="rect">
            <a:avLst/>
          </a:prstGeom>
          <a:solidFill>
            <a:srgbClr val="E3D1D1"/>
          </a:solidFill>
          <a:ln>
            <a:solidFill>
              <a:srgbClr val="AE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 Nova Cond Light" panose="020B0306020202020204" pitchFamily="34" charset="0"/>
              </a:rPr>
              <a:t>Log Ristoratore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9726128-7B6F-4D0A-A464-415659653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816" y="1645765"/>
            <a:ext cx="3528366" cy="3566469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4F8201CE-C400-4C95-9B89-8CAB191F5255}"/>
              </a:ext>
            </a:extLst>
          </p:cNvPr>
          <p:cNvSpPr/>
          <p:nvPr/>
        </p:nvSpPr>
        <p:spPr>
          <a:xfrm>
            <a:off x="8691239" y="2683274"/>
            <a:ext cx="2760955" cy="1491449"/>
          </a:xfrm>
          <a:prstGeom prst="rect">
            <a:avLst/>
          </a:prstGeom>
          <a:solidFill>
            <a:srgbClr val="E3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latin typeface="Arial Nova Cond Light" panose="020B0306020202020204" pitchFamily="34" charset="0"/>
              </a:rPr>
              <a:t>Una volta effettuata la registrazione, verrà richiesto al ristoratore di effettuare l’accesso al proprio profilo</a:t>
            </a:r>
          </a:p>
        </p:txBody>
      </p:sp>
    </p:spTree>
    <p:extLst>
      <p:ext uri="{BB962C8B-B14F-4D97-AF65-F5344CB8AC3E}">
        <p14:creationId xmlns:p14="http://schemas.microsoft.com/office/powerpoint/2010/main" val="1640063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BEC09846-7F47-4444-A689-22BE309306AA}"/>
              </a:ext>
            </a:extLst>
          </p:cNvPr>
          <p:cNvSpPr/>
          <p:nvPr/>
        </p:nvSpPr>
        <p:spPr>
          <a:xfrm>
            <a:off x="5160145" y="559292"/>
            <a:ext cx="1871709" cy="514905"/>
          </a:xfrm>
          <a:prstGeom prst="rect">
            <a:avLst/>
          </a:prstGeom>
          <a:solidFill>
            <a:srgbClr val="E3D1D1"/>
          </a:solidFill>
          <a:ln>
            <a:solidFill>
              <a:srgbClr val="AE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Arial Nova Cond Light" panose="020B0306020202020204" pitchFamily="34" charset="0"/>
              </a:rPr>
              <a:t>RistoProfilo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F69B4A05-BDDF-4765-9B7E-11AD49C13BF7}"/>
              </a:ext>
            </a:extLst>
          </p:cNvPr>
          <p:cNvSpPr/>
          <p:nvPr/>
        </p:nvSpPr>
        <p:spPr>
          <a:xfrm>
            <a:off x="1170372" y="2612254"/>
            <a:ext cx="4418120" cy="1633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latin typeface="Arial Nova Cond Light" panose="020B0306020202020204" pitchFamily="34" charset="0"/>
              </a:rPr>
              <a:t>In questa schermata è possibile vedere i dati del ristoratore</a:t>
            </a:r>
          </a:p>
        </p:txBody>
      </p:sp>
      <p:pic>
        <p:nvPicPr>
          <p:cNvPr id="10" name="Immagine 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8C508560-16C5-427E-8C86-1C86DEDEE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583" y="1870575"/>
            <a:ext cx="3543607" cy="311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536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610</Words>
  <Application>Microsoft Office PowerPoint</Application>
  <PresentationFormat>Widescreen</PresentationFormat>
  <Paragraphs>56</Paragraphs>
  <Slides>21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7" baseType="lpstr">
      <vt:lpstr>Arial</vt:lpstr>
      <vt:lpstr>Arial Nova Cond</vt:lpstr>
      <vt:lpstr>Arial Nova Cond Light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Amrita Lal</dc:creator>
  <cp:lastModifiedBy>Amrita Lal</cp:lastModifiedBy>
  <cp:revision>13</cp:revision>
  <dcterms:created xsi:type="dcterms:W3CDTF">2021-02-10T15:26:27Z</dcterms:created>
  <dcterms:modified xsi:type="dcterms:W3CDTF">2021-02-10T20:03:28Z</dcterms:modified>
</cp:coreProperties>
</file>